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trictFirstAndLastChars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494" r:id="rId2"/>
    <p:sldId id="352" r:id="rId3"/>
    <p:sldId id="483" r:id="rId4"/>
    <p:sldId id="484" r:id="rId5"/>
    <p:sldId id="485" r:id="rId6"/>
    <p:sldId id="486" r:id="rId7"/>
    <p:sldId id="487" r:id="rId8"/>
    <p:sldId id="488" r:id="rId9"/>
    <p:sldId id="489" r:id="rId10"/>
    <p:sldId id="490" r:id="rId11"/>
    <p:sldId id="492" r:id="rId12"/>
    <p:sldId id="491" r:id="rId13"/>
    <p:sldId id="493" r:id="rId14"/>
    <p:sldId id="480" r:id="rId15"/>
  </p:sldIdLst>
  <p:sldSz cx="9144000" cy="6858000" type="screen4x3"/>
  <p:notesSz cx="7102475" cy="102330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3D81"/>
    <a:srgbClr val="6699FF"/>
    <a:srgbClr val="3399FF"/>
    <a:srgbClr val="677BAE"/>
    <a:srgbClr val="464847"/>
    <a:srgbClr val="62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20" autoAdjust="0"/>
    <p:restoredTop sz="89587" autoAdjust="0"/>
  </p:normalViewPr>
  <p:slideViewPr>
    <p:cSldViewPr>
      <p:cViewPr varScale="1">
        <p:scale>
          <a:sx n="101" d="100"/>
          <a:sy n="101" d="100"/>
        </p:scale>
        <p:origin x="16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50" d="100"/>
        <a:sy n="150" d="100"/>
      </p:scale>
      <p:origin x="0" y="-4734"/>
    </p:cViewPr>
  </p:sorterViewPr>
  <p:notesViewPr>
    <p:cSldViewPr>
      <p:cViewPr varScale="1">
        <p:scale>
          <a:sx n="119" d="100"/>
          <a:sy n="119" d="100"/>
        </p:scale>
        <p:origin x="-3192" y="-10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855" cy="51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69" tIns="47735" rIns="95469" bIns="4773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621" y="0"/>
            <a:ext cx="3076854" cy="51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69" tIns="47735" rIns="95469" bIns="4773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800"/>
            <a:ext cx="3076855" cy="51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69" tIns="47735" rIns="95469" bIns="4773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621" y="9720800"/>
            <a:ext cx="3076854" cy="51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69" tIns="47735" rIns="95469" bIns="47735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24D81B8-19C8-48E2-829D-FAF710ACCA1F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32142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855" cy="51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69" tIns="47735" rIns="95469" bIns="4773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621" y="0"/>
            <a:ext cx="3076854" cy="51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69" tIns="47735" rIns="95469" bIns="4773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108" y="4860401"/>
            <a:ext cx="5208261" cy="460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69" tIns="47735" rIns="95469" bIns="477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800"/>
            <a:ext cx="3076855" cy="51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69" tIns="47735" rIns="95469" bIns="4773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621" y="9720800"/>
            <a:ext cx="3076854" cy="51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69" tIns="47735" rIns="95469" bIns="47735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7A272BC-CC66-4B43-81D1-53A091E941F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971810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73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168E9B0-787B-41F7-89B9-C80020B1F787}" type="slidenum">
              <a:rPr lang="en-US" altLang="cs-CZ" sz="1200"/>
              <a:pPr/>
              <a:t>2</a:t>
            </a:fld>
            <a:endParaRPr lang="en-US" altLang="cs-CZ" sz="1200"/>
          </a:p>
        </p:txBody>
      </p:sp>
    </p:spTree>
    <p:extLst>
      <p:ext uri="{BB962C8B-B14F-4D97-AF65-F5344CB8AC3E}">
        <p14:creationId xmlns:p14="http://schemas.microsoft.com/office/powerpoint/2010/main" val="912311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70068" indent="-29618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4720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8607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2495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06383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0271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54159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28046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BEF310-EBCE-4DB2-A3FD-AACCA7089ACC}" type="slidenum">
              <a:rPr lang="en-US" altLang="cs-CZ" sz="1200"/>
              <a:pPr/>
              <a:t>11</a:t>
            </a:fld>
            <a:endParaRPr lang="en-US" altLang="cs-CZ" sz="1200"/>
          </a:p>
        </p:txBody>
      </p:sp>
      <p:sp>
        <p:nvSpPr>
          <p:cNvPr id="71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5160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70068" indent="-29618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4720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8607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2495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06383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0271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54159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28046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BEF310-EBCE-4DB2-A3FD-AACCA7089ACC}" type="slidenum">
              <a:rPr lang="en-US" altLang="cs-CZ" sz="1200"/>
              <a:pPr/>
              <a:t>12</a:t>
            </a:fld>
            <a:endParaRPr lang="en-US" altLang="cs-CZ" sz="1200"/>
          </a:p>
        </p:txBody>
      </p:sp>
      <p:sp>
        <p:nvSpPr>
          <p:cNvPr id="71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6467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70068" indent="-29618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4720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8607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2495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06383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0271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54159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28046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BEF310-EBCE-4DB2-A3FD-AACCA7089ACC}" type="slidenum">
              <a:rPr lang="en-US" altLang="cs-CZ" sz="1200"/>
              <a:pPr/>
              <a:t>13</a:t>
            </a:fld>
            <a:endParaRPr lang="en-US" altLang="cs-CZ" sz="1200"/>
          </a:p>
        </p:txBody>
      </p:sp>
      <p:sp>
        <p:nvSpPr>
          <p:cNvPr id="71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7097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70068" indent="-29618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4720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8607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2495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06383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0271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54159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28046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BEF310-EBCE-4DB2-A3FD-AACCA7089ACC}" type="slidenum">
              <a:rPr lang="en-US" altLang="cs-CZ" sz="1200"/>
              <a:pPr/>
              <a:t>14</a:t>
            </a:fld>
            <a:endParaRPr lang="en-US" altLang="cs-CZ" sz="1200"/>
          </a:p>
        </p:txBody>
      </p:sp>
      <p:sp>
        <p:nvSpPr>
          <p:cNvPr id="71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9063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70068" indent="-29618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4720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8607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2495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06383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0271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54159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28046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BEF310-EBCE-4DB2-A3FD-AACCA7089ACC}" type="slidenum">
              <a:rPr lang="en-US" altLang="cs-CZ" sz="1200"/>
              <a:pPr/>
              <a:t>3</a:t>
            </a:fld>
            <a:endParaRPr lang="en-US" altLang="cs-CZ" sz="1200"/>
          </a:p>
        </p:txBody>
      </p:sp>
      <p:sp>
        <p:nvSpPr>
          <p:cNvPr id="71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8893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70068" indent="-29618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4720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8607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2495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06383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0271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54159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28046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BEF310-EBCE-4DB2-A3FD-AACCA7089ACC}" type="slidenum">
              <a:rPr lang="en-US" altLang="cs-CZ" sz="1200"/>
              <a:pPr/>
              <a:t>4</a:t>
            </a:fld>
            <a:endParaRPr lang="en-US" altLang="cs-CZ" sz="1200"/>
          </a:p>
        </p:txBody>
      </p:sp>
      <p:sp>
        <p:nvSpPr>
          <p:cNvPr id="71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5733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70068" indent="-29618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4720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8607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2495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06383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0271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54159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28046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BEF310-EBCE-4DB2-A3FD-AACCA7089ACC}" type="slidenum">
              <a:rPr lang="en-US" altLang="cs-CZ" sz="1200"/>
              <a:pPr/>
              <a:t>5</a:t>
            </a:fld>
            <a:endParaRPr lang="en-US" altLang="cs-CZ" sz="1200"/>
          </a:p>
        </p:txBody>
      </p:sp>
      <p:sp>
        <p:nvSpPr>
          <p:cNvPr id="71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834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70068" indent="-29618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4720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8607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2495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06383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0271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54159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28046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BEF310-EBCE-4DB2-A3FD-AACCA7089ACC}" type="slidenum">
              <a:rPr lang="en-US" altLang="cs-CZ" sz="1200"/>
              <a:pPr/>
              <a:t>6</a:t>
            </a:fld>
            <a:endParaRPr lang="en-US" altLang="cs-CZ" sz="1200"/>
          </a:p>
        </p:txBody>
      </p:sp>
      <p:sp>
        <p:nvSpPr>
          <p:cNvPr id="71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3556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70068" indent="-29618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4720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8607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2495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06383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0271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54159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28046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BEF310-EBCE-4DB2-A3FD-AACCA7089ACC}" type="slidenum">
              <a:rPr lang="en-US" altLang="cs-CZ" sz="1200"/>
              <a:pPr/>
              <a:t>7</a:t>
            </a:fld>
            <a:endParaRPr lang="en-US" altLang="cs-CZ" sz="1200"/>
          </a:p>
        </p:txBody>
      </p:sp>
      <p:sp>
        <p:nvSpPr>
          <p:cNvPr id="71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9411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70068" indent="-29618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4720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8607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2495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06383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0271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54159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28046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BEF310-EBCE-4DB2-A3FD-AACCA7089ACC}" type="slidenum">
              <a:rPr lang="en-US" altLang="cs-CZ" sz="1200"/>
              <a:pPr/>
              <a:t>8</a:t>
            </a:fld>
            <a:endParaRPr lang="en-US" altLang="cs-CZ" sz="1200"/>
          </a:p>
        </p:txBody>
      </p:sp>
      <p:sp>
        <p:nvSpPr>
          <p:cNvPr id="71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3655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70068" indent="-29618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4720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8607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2495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06383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0271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54159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28046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BEF310-EBCE-4DB2-A3FD-AACCA7089ACC}" type="slidenum">
              <a:rPr lang="en-US" altLang="cs-CZ" sz="1200"/>
              <a:pPr/>
              <a:t>9</a:t>
            </a:fld>
            <a:endParaRPr lang="en-US" altLang="cs-CZ" sz="1200"/>
          </a:p>
        </p:txBody>
      </p:sp>
      <p:sp>
        <p:nvSpPr>
          <p:cNvPr id="71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3984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70068" indent="-29618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4720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8607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2495" indent="-236944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06383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0271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54159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28046" indent="-2369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BEF310-EBCE-4DB2-A3FD-AACCA7089ACC}" type="slidenum">
              <a:rPr lang="en-US" altLang="cs-CZ" sz="1200"/>
              <a:pPr/>
              <a:t>10</a:t>
            </a:fld>
            <a:endParaRPr lang="en-US" altLang="cs-CZ" sz="1200"/>
          </a:p>
        </p:txBody>
      </p:sp>
      <p:sp>
        <p:nvSpPr>
          <p:cNvPr id="71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0314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2B3FF-0F6B-4244-A1AE-6B83C5DD24C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88995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F10D8-829D-43ED-A734-B705CCB14BE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0003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D41C1-239F-4DF8-8252-D9291D2610B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5111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C8595-814F-40B3-BBC4-F04D65E9E1DB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97999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0D2F8-AF0D-4056-8914-185B156F9F3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4676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828D9-478A-420D-95FE-528B1FCD8C0C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554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8AC7C-68BF-450C-8528-E043ACDEA2B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172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77A67-E0DF-4AD1-A55B-53F34905171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77633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D45FE-5FFE-4400-B60B-757A6D5FD023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50547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32EF1-053A-419B-8B82-40C051938B5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94768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F12EC-31B4-40DA-8124-80CFE5E3F08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70136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_ppt_2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text styles</a:t>
            </a:r>
          </a:p>
          <a:p>
            <a:pPr lvl="1"/>
            <a:r>
              <a:rPr lang="en-US" altLang="cs-CZ" smtClean="0"/>
              <a:t>Second level</a:t>
            </a:r>
          </a:p>
          <a:p>
            <a:pPr lvl="2"/>
            <a:r>
              <a:rPr lang="en-US" altLang="cs-CZ" smtClean="0"/>
              <a:t>Third level</a:t>
            </a:r>
          </a:p>
          <a:p>
            <a:pPr lvl="3"/>
            <a:r>
              <a:rPr lang="en-US" altLang="cs-CZ" smtClean="0"/>
              <a:t>Fourth level</a:t>
            </a:r>
          </a:p>
          <a:p>
            <a:pPr lvl="4"/>
            <a:r>
              <a:rPr lang="en-US" altLang="cs-CZ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9C7C982-991F-48E7-B4C6-925E52CF57D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trea.cz/" TargetMode="External"/><Relationship Id="rId5" Type="http://schemas.openxmlformats.org/officeDocument/2006/relationships/hyperlink" Target="https://www.atrea.cz/cz/duplex-cz" TargetMode="Externa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rea.cz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enek.pospichal.ATREA.000\Documents\__Pracovni-Work\Prezentace_Skoleni_Vystavy\2012-05 a 06_ATREA VIP\Podklady\podklad-prezenta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39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0" y="1008000"/>
            <a:ext cx="91440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algn="ctr"/>
            <a:r>
              <a:rPr lang="cs-CZ" sz="1800" dirty="0" smtClean="0"/>
              <a:t>10. Na </a:t>
            </a:r>
            <a:r>
              <a:rPr lang="cs-CZ" sz="1800" dirty="0"/>
              <a:t>záložce </a:t>
            </a:r>
            <a:r>
              <a:rPr lang="cs-CZ" sz="1800" b="1" dirty="0"/>
              <a:t>Regulace </a:t>
            </a:r>
            <a:r>
              <a:rPr lang="cs-CZ" sz="1800" dirty="0" smtClean="0"/>
              <a:t>zkontrolujte zvolenou regulaci </a:t>
            </a:r>
            <a:r>
              <a:rPr lang="cs-CZ" sz="1800" dirty="0"/>
              <a:t>jednotky</a:t>
            </a:r>
          </a:p>
        </p:txBody>
      </p:sp>
      <p:pic>
        <p:nvPicPr>
          <p:cNvPr id="6150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3663"/>
            <a:ext cx="5175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Skupina 2"/>
          <p:cNvGrpSpPr/>
          <p:nvPr/>
        </p:nvGrpSpPr>
        <p:grpSpPr>
          <a:xfrm>
            <a:off x="899592" y="1772816"/>
            <a:ext cx="7560000" cy="2158975"/>
            <a:chOff x="899592" y="1773980"/>
            <a:chExt cx="7560000" cy="2158975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1773980"/>
              <a:ext cx="7560000" cy="2158975"/>
            </a:xfrm>
            <a:prstGeom prst="rect">
              <a:avLst/>
            </a:prstGeom>
          </p:spPr>
        </p:pic>
        <p:cxnSp>
          <p:nvCxnSpPr>
            <p:cNvPr id="18" name="Přímá spojnice 17"/>
            <p:cNvCxnSpPr/>
            <p:nvPr/>
          </p:nvCxnSpPr>
          <p:spPr bwMode="auto">
            <a:xfrm>
              <a:off x="3563888" y="2087899"/>
              <a:ext cx="43204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Šipka doprava 16"/>
            <p:cNvSpPr>
              <a:spLocks noChangeAspect="1"/>
            </p:cNvSpPr>
            <p:nvPr/>
          </p:nvSpPr>
          <p:spPr bwMode="auto">
            <a:xfrm rot="10800000">
              <a:off x="4499992" y="2047328"/>
              <a:ext cx="587585" cy="497007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827584" y="4652696"/>
            <a:ext cx="5796644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cs-CZ" sz="1800" dirty="0" smtClean="0"/>
              <a:t>Regulace RD5 umožňuje připojení k jednotce po </a:t>
            </a:r>
            <a:r>
              <a:rPr lang="cs-CZ" sz="1800" dirty="0"/>
              <a:t>internetu </a:t>
            </a:r>
            <a:r>
              <a:rPr lang="cs-CZ" sz="1800" dirty="0" smtClean="0"/>
              <a:t>nebo použití ovladače </a:t>
            </a:r>
            <a:r>
              <a:rPr lang="cs-CZ" sz="1800" dirty="0"/>
              <a:t>s dotykovým </a:t>
            </a:r>
            <a:r>
              <a:rPr lang="cs-CZ" sz="1800" dirty="0" smtClean="0"/>
              <a:t>displejem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smtClean="0">
                <a:solidFill>
                  <a:srgbClr val="003D81"/>
                </a:solidFill>
              </a:rPr>
              <a:t>Návrhový SW, konfigurace jednotky</a:t>
            </a:r>
            <a:endParaRPr lang="en-US" altLang="cs-CZ" sz="1800" dirty="0">
              <a:solidFill>
                <a:schemeClr val="tx2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446210"/>
            <a:ext cx="1503987" cy="1143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3302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152400" y="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smtClean="0">
                <a:solidFill>
                  <a:srgbClr val="003D81"/>
                </a:solidFill>
              </a:rPr>
              <a:t>Návrhový SW, export projektu</a:t>
            </a:r>
            <a:endParaRPr lang="en-US" altLang="cs-CZ" sz="1800" dirty="0">
              <a:solidFill>
                <a:schemeClr val="tx2"/>
              </a:solidFill>
            </a:endParaRPr>
          </a:p>
        </p:txBody>
      </p:sp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0" y="1008000"/>
            <a:ext cx="91440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algn="ctr"/>
            <a:r>
              <a:rPr lang="cs-CZ" sz="1800" b="1" dirty="0" smtClean="0"/>
              <a:t>11. Projekt vytiskněte či jej uložte ve formátu </a:t>
            </a:r>
            <a:r>
              <a:rPr lang="cs-CZ" sz="1800" b="1" dirty="0" err="1" smtClean="0"/>
              <a:t>pdf</a:t>
            </a:r>
            <a:endParaRPr lang="cs-CZ" sz="1800" b="1" dirty="0"/>
          </a:p>
        </p:txBody>
      </p:sp>
      <p:pic>
        <p:nvPicPr>
          <p:cNvPr id="6150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3663"/>
            <a:ext cx="5175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686135" y="1606753"/>
            <a:ext cx="4392488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4200"/>
              </a:spcAft>
            </a:pPr>
            <a:r>
              <a:rPr lang="cs-CZ" sz="1800" dirty="0" smtClean="0"/>
              <a:t>Zvolte </a:t>
            </a:r>
            <a:r>
              <a:rPr lang="cs-CZ" sz="1800" b="1" dirty="0"/>
              <a:t>Akce</a:t>
            </a:r>
            <a:r>
              <a:rPr lang="cs-CZ" sz="1800" dirty="0"/>
              <a:t> &gt; </a:t>
            </a:r>
            <a:r>
              <a:rPr lang="cs-CZ" sz="1800" b="1" dirty="0"/>
              <a:t>Tisk </a:t>
            </a:r>
            <a:r>
              <a:rPr lang="cs-CZ" sz="1800" dirty="0" smtClean="0"/>
              <a:t>nebo </a:t>
            </a:r>
            <a:r>
              <a:rPr lang="cs-CZ" sz="1800" b="1" dirty="0" smtClean="0"/>
              <a:t>Export </a:t>
            </a:r>
            <a:r>
              <a:rPr lang="cs-CZ" sz="1800" b="1" dirty="0"/>
              <a:t>do </a:t>
            </a:r>
            <a:r>
              <a:rPr lang="cs-CZ" sz="1800" b="1" dirty="0" err="1" smtClean="0"/>
              <a:t>pdf</a:t>
            </a:r>
            <a:endParaRPr lang="cs-CZ" sz="1800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00" y="2948533"/>
            <a:ext cx="3240000" cy="271661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89480"/>
            <a:ext cx="2880320" cy="408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6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0" y="1008000"/>
            <a:ext cx="91440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algn="ctr"/>
            <a:r>
              <a:rPr lang="cs-CZ" sz="1800" b="1" dirty="0" smtClean="0"/>
              <a:t>12. Data </a:t>
            </a:r>
            <a:r>
              <a:rPr lang="cs-CZ" sz="1800" b="1" dirty="0"/>
              <a:t>uložte ve formátu DXF či </a:t>
            </a:r>
            <a:r>
              <a:rPr lang="cs-CZ" sz="1800" b="1" dirty="0" smtClean="0"/>
              <a:t>IFC (BIM)</a:t>
            </a:r>
            <a:endParaRPr lang="cs-CZ" sz="1800" b="1" dirty="0"/>
          </a:p>
        </p:txBody>
      </p:sp>
      <p:pic>
        <p:nvPicPr>
          <p:cNvPr id="6150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3663"/>
            <a:ext cx="5175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432520" y="1401303"/>
            <a:ext cx="8243936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indent="0">
              <a:spcBef>
                <a:spcPts val="1200"/>
              </a:spcBef>
              <a:spcAft>
                <a:spcPts val="4200"/>
              </a:spcAft>
            </a:pPr>
            <a:r>
              <a:rPr lang="cs-CZ" sz="1800" dirty="0" smtClean="0"/>
              <a:t>Zvolte </a:t>
            </a:r>
            <a:r>
              <a:rPr lang="cs-CZ" sz="1800" b="1" dirty="0"/>
              <a:t>Konstrukce</a:t>
            </a:r>
            <a:r>
              <a:rPr lang="cs-CZ" sz="1800" dirty="0"/>
              <a:t> &gt; </a:t>
            </a:r>
            <a:r>
              <a:rPr lang="cs-CZ" sz="1800" b="1" dirty="0"/>
              <a:t>Export do DXF / </a:t>
            </a:r>
            <a:r>
              <a:rPr lang="cs-CZ" sz="1800" b="1" dirty="0" smtClean="0"/>
              <a:t>BIM</a:t>
            </a:r>
            <a:endParaRPr lang="cs-CZ" sz="1800" dirty="0" smtClean="0"/>
          </a:p>
        </p:txBody>
      </p:sp>
      <p:grpSp>
        <p:nvGrpSpPr>
          <p:cNvPr id="3" name="Skupina 2"/>
          <p:cNvGrpSpPr/>
          <p:nvPr/>
        </p:nvGrpSpPr>
        <p:grpSpPr>
          <a:xfrm>
            <a:off x="2267744" y="1916832"/>
            <a:ext cx="4680000" cy="4293317"/>
            <a:chOff x="2382787" y="1844824"/>
            <a:chExt cx="4680000" cy="4293317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2787" y="1844824"/>
              <a:ext cx="4680000" cy="4293317"/>
            </a:xfrm>
            <a:prstGeom prst="rect">
              <a:avLst/>
            </a:prstGeom>
          </p:spPr>
        </p:pic>
        <p:cxnSp>
          <p:nvCxnSpPr>
            <p:cNvPr id="8" name="Přímá spojnice 7"/>
            <p:cNvCxnSpPr/>
            <p:nvPr/>
          </p:nvCxnSpPr>
          <p:spPr bwMode="auto">
            <a:xfrm>
              <a:off x="2771800" y="1988840"/>
              <a:ext cx="43204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Obdélník 8"/>
            <p:cNvSpPr/>
            <p:nvPr/>
          </p:nvSpPr>
          <p:spPr bwMode="auto">
            <a:xfrm>
              <a:off x="6228184" y="5877272"/>
              <a:ext cx="834603" cy="256803"/>
            </a:xfrm>
            <a:prstGeom prst="rect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smtClean="0">
                <a:solidFill>
                  <a:srgbClr val="003D81"/>
                </a:solidFill>
              </a:rPr>
              <a:t>Návrhový SW, export projektu</a:t>
            </a:r>
            <a:endParaRPr lang="en-US" altLang="cs-CZ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7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152400" y="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smtClean="0">
                <a:solidFill>
                  <a:srgbClr val="003D81"/>
                </a:solidFill>
              </a:rPr>
              <a:t>Návrhový SW, další informace</a:t>
            </a:r>
            <a:endParaRPr lang="en-US" altLang="cs-CZ" sz="1800" dirty="0">
              <a:solidFill>
                <a:schemeClr val="tx2"/>
              </a:solidFill>
            </a:endParaRPr>
          </a:p>
        </p:txBody>
      </p:sp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0" y="1008000"/>
            <a:ext cx="91440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algn="ctr"/>
            <a:r>
              <a:rPr lang="cs-CZ" sz="1800" b="1" dirty="0" smtClean="0"/>
              <a:t>Katalogy jednotek</a:t>
            </a:r>
            <a:endParaRPr lang="cs-CZ" sz="1800" b="1" dirty="0"/>
          </a:p>
        </p:txBody>
      </p:sp>
      <p:pic>
        <p:nvPicPr>
          <p:cNvPr id="6150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3663"/>
            <a:ext cx="5175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432520" y="1484784"/>
            <a:ext cx="8243936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indent="0">
              <a:spcBef>
                <a:spcPts val="1200"/>
              </a:spcBef>
              <a:spcAft>
                <a:spcPts val="4200"/>
              </a:spcAft>
            </a:pPr>
            <a:r>
              <a:rPr lang="cs-CZ" sz="1800" dirty="0" smtClean="0"/>
              <a:t>Více informací k jednotkám naleznete v katalogu, který je součástí SW. Klikněte </a:t>
            </a:r>
            <a:r>
              <a:rPr lang="cs-CZ" sz="1800" dirty="0"/>
              <a:t>na jednotku přidanou do projektu a </a:t>
            </a:r>
            <a:r>
              <a:rPr lang="cs-CZ" sz="1800" dirty="0" smtClean="0"/>
              <a:t>zvolte </a:t>
            </a:r>
            <a:r>
              <a:rPr lang="cs-CZ" sz="1800" b="1" dirty="0"/>
              <a:t>Katalogové </a:t>
            </a:r>
            <a:r>
              <a:rPr lang="cs-CZ" sz="1800" b="1" dirty="0" smtClean="0"/>
              <a:t>listy</a:t>
            </a:r>
            <a:endParaRPr lang="cs-CZ" sz="1800" dirty="0" smtClean="0"/>
          </a:p>
        </p:txBody>
      </p:sp>
      <p:grpSp>
        <p:nvGrpSpPr>
          <p:cNvPr id="5" name="Skupina 4"/>
          <p:cNvGrpSpPr/>
          <p:nvPr/>
        </p:nvGrpSpPr>
        <p:grpSpPr>
          <a:xfrm>
            <a:off x="972000" y="2348880"/>
            <a:ext cx="7200000" cy="1814229"/>
            <a:chOff x="972000" y="2924944"/>
            <a:chExt cx="7200000" cy="1814229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000" y="2924944"/>
              <a:ext cx="7200000" cy="1814229"/>
            </a:xfrm>
            <a:prstGeom prst="rect">
              <a:avLst/>
            </a:prstGeom>
          </p:spPr>
        </p:pic>
        <p:cxnSp>
          <p:nvCxnSpPr>
            <p:cNvPr id="8" name="Přímá spojnice 7"/>
            <p:cNvCxnSpPr/>
            <p:nvPr/>
          </p:nvCxnSpPr>
          <p:spPr bwMode="auto">
            <a:xfrm>
              <a:off x="4932040" y="3245456"/>
              <a:ext cx="576064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" name="Šipka doprava 9"/>
          <p:cNvSpPr>
            <a:spLocks noChangeAspect="1"/>
          </p:cNvSpPr>
          <p:nvPr/>
        </p:nvSpPr>
        <p:spPr bwMode="auto">
          <a:xfrm rot="10800000">
            <a:off x="2123728" y="2445124"/>
            <a:ext cx="587585" cy="497007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334778" y="4623847"/>
            <a:ext cx="1941078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indent="0">
              <a:spcBef>
                <a:spcPts val="1200"/>
              </a:spcBef>
              <a:spcAft>
                <a:spcPts val="4200"/>
              </a:spcAft>
            </a:pPr>
            <a:r>
              <a:rPr lang="cs-CZ" sz="1800" dirty="0" smtClean="0"/>
              <a:t>Katalogový list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419872" y="4621736"/>
            <a:ext cx="2376264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indent="0">
              <a:spcBef>
                <a:spcPts val="1200"/>
              </a:spcBef>
              <a:spcAft>
                <a:spcPts val="4200"/>
              </a:spcAft>
            </a:pPr>
            <a:r>
              <a:rPr lang="cs-CZ" sz="1800" dirty="0" smtClean="0"/>
              <a:t>Marketingový katalog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084168" y="4635428"/>
            <a:ext cx="2088232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indent="0">
              <a:spcBef>
                <a:spcPts val="1200"/>
              </a:spcBef>
              <a:spcAft>
                <a:spcPts val="4200"/>
              </a:spcAft>
            </a:pPr>
            <a:r>
              <a:rPr lang="cs-CZ" sz="1800" dirty="0" smtClean="0"/>
              <a:t>Video prezentace</a:t>
            </a:r>
          </a:p>
        </p:txBody>
      </p:sp>
      <p:cxnSp>
        <p:nvCxnSpPr>
          <p:cNvPr id="7" name="Přímá spojnice se šipkou 6"/>
          <p:cNvCxnSpPr/>
          <p:nvPr/>
        </p:nvCxnSpPr>
        <p:spPr bwMode="auto">
          <a:xfrm flipV="1">
            <a:off x="2645532" y="4005064"/>
            <a:ext cx="1206388" cy="62768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1" name="Přímá spojnice se šipkou 20"/>
          <p:cNvCxnSpPr/>
          <p:nvPr/>
        </p:nvCxnSpPr>
        <p:spPr bwMode="auto">
          <a:xfrm flipV="1">
            <a:off x="4355976" y="4077072"/>
            <a:ext cx="0" cy="54466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5" name="Přímá spojnice se šipkou 24"/>
          <p:cNvCxnSpPr/>
          <p:nvPr/>
        </p:nvCxnSpPr>
        <p:spPr bwMode="auto">
          <a:xfrm flipH="1" flipV="1">
            <a:off x="4860033" y="4077072"/>
            <a:ext cx="1656184" cy="55567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31" name="Šipka doprava 30"/>
          <p:cNvSpPr>
            <a:spLocks noChangeAspect="1"/>
          </p:cNvSpPr>
          <p:nvPr/>
        </p:nvSpPr>
        <p:spPr bwMode="auto">
          <a:xfrm rot="10800000">
            <a:off x="5580112" y="2328999"/>
            <a:ext cx="587585" cy="497007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2123727" y="2507871"/>
            <a:ext cx="382953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indent="0">
              <a:spcBef>
                <a:spcPts val="1200"/>
              </a:spcBef>
              <a:spcAft>
                <a:spcPts val="4200"/>
              </a:spcAft>
            </a:pPr>
            <a:r>
              <a:rPr lang="cs-CZ" sz="1800" b="1" dirty="0" smtClean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5616116" y="2389530"/>
            <a:ext cx="382953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indent="0">
              <a:spcBef>
                <a:spcPts val="1200"/>
              </a:spcBef>
              <a:spcAft>
                <a:spcPts val="4200"/>
              </a:spcAft>
            </a:pPr>
            <a:r>
              <a:rPr lang="cs-CZ" sz="1800" b="1" dirty="0" smtClean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5323" y="5372776"/>
            <a:ext cx="8020244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indent="0">
              <a:spcBef>
                <a:spcPts val="1200"/>
              </a:spcBef>
              <a:spcAft>
                <a:spcPts val="0"/>
              </a:spcAft>
            </a:pPr>
            <a:r>
              <a:rPr lang="cs-CZ" sz="1800" dirty="0" smtClean="0"/>
              <a:t>Další informace </a:t>
            </a:r>
            <a:r>
              <a:rPr lang="cs-CZ" sz="1800" dirty="0"/>
              <a:t>jsou dostupné </a:t>
            </a:r>
            <a:r>
              <a:rPr lang="cs-CZ" sz="1800" dirty="0" smtClean="0"/>
              <a:t>na </a:t>
            </a:r>
            <a:r>
              <a:rPr lang="cs-CZ" sz="1800" dirty="0"/>
              <a:t>stránce návrhového SW </a:t>
            </a:r>
            <a:r>
              <a:rPr lang="cs-CZ" sz="1800" dirty="0" smtClean="0">
                <a:hlinkClick r:id="rId5"/>
              </a:rPr>
              <a:t>https://www.atrea.cz/cz/duplex-cz</a:t>
            </a:r>
            <a:r>
              <a:rPr lang="cs-CZ" sz="1800" dirty="0" smtClean="0"/>
              <a:t> a </a:t>
            </a:r>
            <a:r>
              <a:rPr lang="cs-CZ" sz="1800" dirty="0"/>
              <a:t>na stránce výrobce </a:t>
            </a:r>
            <a:r>
              <a:rPr lang="cs-CZ" sz="1800" dirty="0">
                <a:hlinkClick r:id="rId6"/>
              </a:rPr>
              <a:t>www.atrea.cz</a:t>
            </a:r>
            <a:r>
              <a:rPr lang="cs-CZ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57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ZADNI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563488" y="41910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1800" b="1" dirty="0" smtClean="0">
                <a:solidFill>
                  <a:srgbClr val="003D81"/>
                </a:solidFill>
              </a:rPr>
              <a:t>Děkuji za pozornost</a:t>
            </a:r>
            <a:endParaRPr lang="en-US" altLang="cs-CZ" dirty="0" smtClean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6324600"/>
            <a:ext cx="7772400" cy="30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cs-CZ" sz="1200" b="1" dirty="0" smtClean="0">
                <a:solidFill>
                  <a:srgbClr val="464847"/>
                </a:solidFill>
              </a:rPr>
              <a:t>ATREA s.r.o. / </a:t>
            </a:r>
            <a:r>
              <a:rPr lang="cs-CZ" altLang="cs-CZ" sz="1200" dirty="0" smtClean="0">
                <a:solidFill>
                  <a:srgbClr val="464847"/>
                </a:solidFill>
              </a:rPr>
              <a:t>Československé armády 3</a:t>
            </a:r>
            <a:r>
              <a:rPr lang="en-US" altLang="cs-CZ" sz="1200" dirty="0" smtClean="0">
                <a:solidFill>
                  <a:srgbClr val="464847"/>
                </a:solidFill>
              </a:rPr>
              <a:t>2, Jablonec nad Nisou 466 0</a:t>
            </a:r>
            <a:r>
              <a:rPr lang="cs-CZ" altLang="cs-CZ" sz="1200" dirty="0" smtClean="0">
                <a:solidFill>
                  <a:srgbClr val="464847"/>
                </a:solidFill>
              </a:rPr>
              <a:t>5</a:t>
            </a:r>
            <a:r>
              <a:rPr lang="en-US" altLang="cs-CZ" sz="1200" dirty="0" smtClean="0">
                <a:solidFill>
                  <a:srgbClr val="464847"/>
                </a:solidFill>
              </a:rPr>
              <a:t>,</a:t>
            </a:r>
            <a:r>
              <a:rPr lang="cs-CZ" altLang="cs-CZ" sz="1200" dirty="0" smtClean="0">
                <a:solidFill>
                  <a:srgbClr val="464847"/>
                </a:solidFill>
              </a:rPr>
              <a:t> </a:t>
            </a:r>
            <a:r>
              <a:rPr lang="cs-CZ" altLang="cs-CZ" sz="1200" dirty="0">
                <a:solidFill>
                  <a:srgbClr val="464847"/>
                </a:solidFill>
              </a:rPr>
              <a:t>tel. 483 368 111,</a:t>
            </a:r>
            <a:r>
              <a:rPr lang="en-US" altLang="cs-CZ" sz="1200" dirty="0" smtClean="0">
                <a:solidFill>
                  <a:srgbClr val="333333"/>
                </a:solidFill>
              </a:rPr>
              <a:t> </a:t>
            </a:r>
            <a:r>
              <a:rPr lang="en-US" altLang="cs-CZ" sz="1200" dirty="0" smtClean="0">
                <a:solidFill>
                  <a:srgbClr val="333333"/>
                </a:solidFill>
                <a:hlinkClick r:id="rId3"/>
              </a:rPr>
              <a:t>www.atrea.cz</a:t>
            </a:r>
            <a:r>
              <a:rPr lang="cs-CZ" altLang="cs-CZ" sz="1200" dirty="0" smtClean="0">
                <a:solidFill>
                  <a:srgbClr val="333333"/>
                </a:solidFill>
              </a:rPr>
              <a:t> </a:t>
            </a:r>
            <a:endParaRPr lang="en-US" altLang="cs-CZ" dirty="0" smtClean="0">
              <a:solidFill>
                <a:srgbClr val="333333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8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152400" y="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smtClean="0">
                <a:solidFill>
                  <a:srgbClr val="003D81"/>
                </a:solidFill>
              </a:rPr>
              <a:t>Průvodce návrhovým software</a:t>
            </a:r>
            <a:endParaRPr lang="en-US" altLang="cs-CZ" sz="1800" dirty="0">
              <a:solidFill>
                <a:schemeClr val="tx2"/>
              </a:solidFill>
            </a:endParaRPr>
          </a:p>
        </p:txBody>
      </p:sp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8207375" y="60769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0" y="1556792"/>
            <a:ext cx="9144000" cy="106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cs-CZ" sz="3000" b="1" dirty="0" smtClean="0">
                <a:latin typeface="+mn-lt"/>
              </a:rPr>
              <a:t>Návrhový software jednotek DUPLEX,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cs-CZ" sz="3000" b="1" dirty="0" smtClean="0">
                <a:latin typeface="+mn-lt"/>
              </a:rPr>
              <a:t>průvodce prvním nastavením</a:t>
            </a:r>
            <a:endParaRPr lang="cs-CZ" dirty="0" smtClean="0">
              <a:solidFill>
                <a:schemeClr val="accent2"/>
              </a:solidFill>
            </a:endParaRPr>
          </a:p>
        </p:txBody>
      </p:sp>
      <p:pic>
        <p:nvPicPr>
          <p:cNvPr id="6150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3663"/>
            <a:ext cx="5175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00" y="2948183"/>
            <a:ext cx="4320000" cy="29290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152400" y="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smtClean="0">
                <a:solidFill>
                  <a:srgbClr val="003D81"/>
                </a:solidFill>
              </a:rPr>
              <a:t>Návrhový SW, přidání jednotky</a:t>
            </a:r>
            <a:endParaRPr lang="en-US" altLang="cs-CZ" sz="1800" dirty="0">
              <a:solidFill>
                <a:schemeClr val="tx2"/>
              </a:solidFill>
            </a:endParaRPr>
          </a:p>
        </p:txBody>
      </p:sp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8207375" y="60769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0" y="1008000"/>
            <a:ext cx="9144000" cy="3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cs-CZ" sz="1800" b="1" dirty="0" smtClean="0"/>
              <a:t>1. </a:t>
            </a:r>
            <a:r>
              <a:rPr lang="cs-CZ" sz="1800" dirty="0" smtClean="0"/>
              <a:t>Spusťte </a:t>
            </a:r>
            <a:r>
              <a:rPr lang="cs-CZ" sz="1800" dirty="0"/>
              <a:t>nainstalovaný software a zvolte</a:t>
            </a:r>
            <a:r>
              <a:rPr lang="cs-CZ" sz="1800" b="1" dirty="0"/>
              <a:t> Přidat </a:t>
            </a:r>
            <a:r>
              <a:rPr lang="cs-CZ" sz="1800" b="1" dirty="0" smtClean="0"/>
              <a:t>zařízení</a:t>
            </a:r>
            <a:endParaRPr lang="cs-CZ" sz="1800" b="1" dirty="0" smtClean="0">
              <a:solidFill>
                <a:schemeClr val="accent2"/>
              </a:solidFill>
            </a:endParaRPr>
          </a:p>
        </p:txBody>
      </p:sp>
      <p:pic>
        <p:nvPicPr>
          <p:cNvPr id="6150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3663"/>
            <a:ext cx="5175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Skupina 2"/>
          <p:cNvGrpSpPr/>
          <p:nvPr/>
        </p:nvGrpSpPr>
        <p:grpSpPr>
          <a:xfrm>
            <a:off x="1867575" y="1756573"/>
            <a:ext cx="5400000" cy="4048691"/>
            <a:chOff x="1763688" y="1268760"/>
            <a:chExt cx="5400000" cy="4048691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1268760"/>
              <a:ext cx="5400000" cy="4048691"/>
            </a:xfrm>
            <a:prstGeom prst="rect">
              <a:avLst/>
            </a:prstGeom>
          </p:spPr>
        </p:pic>
        <p:sp>
          <p:nvSpPr>
            <p:cNvPr id="7" name="Šipka doprava 6"/>
            <p:cNvSpPr>
              <a:spLocks noChangeAspect="1"/>
            </p:cNvSpPr>
            <p:nvPr/>
          </p:nvSpPr>
          <p:spPr bwMode="auto">
            <a:xfrm rot="10800000">
              <a:off x="2627784" y="1268760"/>
              <a:ext cx="587585" cy="497007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671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8207375" y="60769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0" y="1008000"/>
            <a:ext cx="9144000" cy="3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cs-CZ" sz="1800" b="1" dirty="0" smtClean="0"/>
              <a:t>2. </a:t>
            </a:r>
            <a:r>
              <a:rPr lang="cs-CZ" sz="1800" dirty="0" smtClean="0"/>
              <a:t>V průvodci přidáním zařízení </a:t>
            </a:r>
            <a:r>
              <a:rPr lang="cs-CZ" sz="1800" b="1" dirty="0" smtClean="0"/>
              <a:t>zadejte upřesňující parametry</a:t>
            </a:r>
            <a:endParaRPr lang="cs-CZ" sz="1800" b="1" dirty="0" smtClean="0">
              <a:solidFill>
                <a:schemeClr val="accent2"/>
              </a:solidFill>
            </a:endParaRPr>
          </a:p>
        </p:txBody>
      </p:sp>
      <p:pic>
        <p:nvPicPr>
          <p:cNvPr id="6150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3663"/>
            <a:ext cx="5175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84208"/>
            <a:ext cx="5400000" cy="3417187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5705175"/>
            <a:ext cx="9144000" cy="3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cs-CZ" sz="1800" dirty="0" smtClean="0"/>
              <a:t>Tučně zvýrazněné jednotky vyhovují </a:t>
            </a:r>
            <a:r>
              <a:rPr lang="cs-CZ" sz="1800" dirty="0"/>
              <a:t>zadaným kritériím.</a:t>
            </a:r>
            <a:endParaRPr lang="cs-CZ" sz="1800" dirty="0" smtClean="0">
              <a:solidFill>
                <a:schemeClr val="accent2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51520" y="2582682"/>
            <a:ext cx="1395264" cy="43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cs-CZ" sz="1400" dirty="0" smtClean="0"/>
              <a:t>požadovaný průtok vzduchu</a:t>
            </a:r>
            <a:endParaRPr lang="cs-CZ" sz="1400" dirty="0" smtClean="0">
              <a:solidFill>
                <a:schemeClr val="accent2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1520" y="3856558"/>
            <a:ext cx="1395264" cy="61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cs-CZ" sz="1400" dirty="0" smtClean="0"/>
              <a:t>umístění jednotky uvnitř </a:t>
            </a:r>
            <a:r>
              <a:rPr lang="cs-CZ" sz="1400" dirty="0"/>
              <a:t>či </a:t>
            </a:r>
            <a:r>
              <a:rPr lang="cs-CZ" sz="1400" dirty="0" smtClean="0"/>
              <a:t>venku</a:t>
            </a:r>
            <a:endParaRPr lang="cs-CZ" sz="1400" dirty="0" smtClean="0">
              <a:solidFill>
                <a:schemeClr val="accent2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51520" y="4761637"/>
            <a:ext cx="1395264" cy="61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cs-CZ" sz="1400" dirty="0" smtClean="0"/>
              <a:t>další upřesňující parametry</a:t>
            </a:r>
            <a:endParaRPr lang="cs-CZ" sz="1400" dirty="0" smtClean="0">
              <a:solidFill>
                <a:schemeClr val="accent2"/>
              </a:solidFill>
            </a:endParaRPr>
          </a:p>
        </p:txBody>
      </p:sp>
      <p:sp>
        <p:nvSpPr>
          <p:cNvPr id="2" name="Šipka doprava 1"/>
          <p:cNvSpPr>
            <a:spLocks noChangeAspect="1"/>
          </p:cNvSpPr>
          <p:nvPr/>
        </p:nvSpPr>
        <p:spPr bwMode="auto">
          <a:xfrm>
            <a:off x="1763688" y="2567463"/>
            <a:ext cx="589620" cy="497007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Šipka doprava 12"/>
          <p:cNvSpPr>
            <a:spLocks noChangeAspect="1"/>
          </p:cNvSpPr>
          <p:nvPr/>
        </p:nvSpPr>
        <p:spPr bwMode="auto">
          <a:xfrm>
            <a:off x="1777244" y="3913843"/>
            <a:ext cx="589620" cy="497007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152400" y="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smtClean="0">
                <a:solidFill>
                  <a:srgbClr val="003D81"/>
                </a:solidFill>
              </a:rPr>
              <a:t>Návrhový SW, přidání jednotky</a:t>
            </a:r>
            <a:endParaRPr lang="en-US" altLang="cs-CZ" sz="1800" dirty="0">
              <a:solidFill>
                <a:schemeClr val="tx2"/>
              </a:solidFill>
            </a:endParaRPr>
          </a:p>
        </p:txBody>
      </p:sp>
      <p:cxnSp>
        <p:nvCxnSpPr>
          <p:cNvPr id="21" name="Přímá spojnice 20"/>
          <p:cNvCxnSpPr/>
          <p:nvPr/>
        </p:nvCxnSpPr>
        <p:spPr bwMode="auto">
          <a:xfrm>
            <a:off x="6984000" y="2371518"/>
            <a:ext cx="7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Přímá spojnice 21"/>
          <p:cNvCxnSpPr/>
          <p:nvPr/>
        </p:nvCxnSpPr>
        <p:spPr bwMode="auto">
          <a:xfrm>
            <a:off x="6984352" y="3451518"/>
            <a:ext cx="64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Přímá spojnice 22"/>
          <p:cNvCxnSpPr/>
          <p:nvPr/>
        </p:nvCxnSpPr>
        <p:spPr bwMode="auto">
          <a:xfrm>
            <a:off x="6984352" y="4351518"/>
            <a:ext cx="64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3080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8207375" y="60769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pic>
        <p:nvPicPr>
          <p:cNvPr id="6150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3663"/>
            <a:ext cx="5175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00" y="1600324"/>
            <a:ext cx="2484000" cy="964580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1008000"/>
            <a:ext cx="9144000" cy="3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cs-CZ" sz="1800" b="1" dirty="0" smtClean="0"/>
              <a:t>3. Zvolte jméno</a:t>
            </a:r>
            <a:r>
              <a:rPr lang="cs-CZ" sz="1800" dirty="0" smtClean="0"/>
              <a:t>, pod kterým se jednotka objeví v projektu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349896" y="3284984"/>
            <a:ext cx="6444208" cy="53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cs-CZ" sz="1800" b="1" dirty="0" smtClean="0"/>
              <a:t>4. Zvolte </a:t>
            </a:r>
            <a:r>
              <a:rPr lang="cs-CZ" sz="1800" b="1" dirty="0"/>
              <a:t>klimatickou </a:t>
            </a:r>
            <a:r>
              <a:rPr lang="cs-CZ" sz="1800" b="1" dirty="0" smtClean="0"/>
              <a:t>oblast</a:t>
            </a:r>
            <a:r>
              <a:rPr lang="cs-CZ" sz="1800" dirty="0" smtClean="0"/>
              <a:t>. Software vyplní údaje o teplotě </a:t>
            </a:r>
            <a:r>
              <a:rPr lang="cs-CZ" sz="1800" dirty="0"/>
              <a:t>a </a:t>
            </a:r>
            <a:r>
              <a:rPr lang="cs-CZ" sz="1800" dirty="0" smtClean="0"/>
              <a:t>relativní vlhkosti vzduchu </a:t>
            </a:r>
            <a:r>
              <a:rPr lang="cs-CZ" sz="1800" dirty="0"/>
              <a:t>v létě a v </a:t>
            </a:r>
            <a:r>
              <a:rPr lang="cs-CZ" sz="1800" dirty="0" smtClean="0"/>
              <a:t>zimě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4140524"/>
            <a:ext cx="7200000" cy="1664740"/>
          </a:xfrm>
          <a:prstGeom prst="rect">
            <a:avLst/>
          </a:prstGeom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" y="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smtClean="0">
                <a:solidFill>
                  <a:srgbClr val="003D81"/>
                </a:solidFill>
              </a:rPr>
              <a:t>Návrhový SW, přidání jednotky</a:t>
            </a:r>
            <a:endParaRPr lang="en-US" altLang="cs-CZ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152400" y="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smtClean="0">
                <a:solidFill>
                  <a:srgbClr val="003D81"/>
                </a:solidFill>
              </a:rPr>
              <a:t>Návrhový SW, konfigurace jednotky</a:t>
            </a:r>
            <a:endParaRPr lang="en-US" altLang="cs-CZ" sz="1800" dirty="0">
              <a:solidFill>
                <a:schemeClr val="tx2"/>
              </a:solidFill>
            </a:endParaRPr>
          </a:p>
        </p:txBody>
      </p:sp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8207375" y="60769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pic>
        <p:nvPicPr>
          <p:cNvPr id="6150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3663"/>
            <a:ext cx="5175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1008000"/>
            <a:ext cx="9144000" cy="53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cs-CZ" sz="1800" dirty="0" smtClean="0"/>
              <a:t>5. Na </a:t>
            </a:r>
            <a:r>
              <a:rPr lang="cs-CZ" sz="1800" dirty="0"/>
              <a:t>záložce </a:t>
            </a:r>
            <a:r>
              <a:rPr lang="cs-CZ" sz="1800" b="1" dirty="0"/>
              <a:t>Konstrukce</a:t>
            </a:r>
            <a:r>
              <a:rPr lang="cs-CZ" sz="1800" dirty="0"/>
              <a:t> zvolte požadovanou </a:t>
            </a:r>
            <a:r>
              <a:rPr lang="cs-CZ" sz="1800" b="1" dirty="0"/>
              <a:t>Polohu</a:t>
            </a:r>
            <a:r>
              <a:rPr lang="cs-CZ" sz="1800" dirty="0"/>
              <a:t>, </a:t>
            </a:r>
            <a:r>
              <a:rPr lang="cs-CZ" sz="1800" b="1" dirty="0"/>
              <a:t>Provedení </a:t>
            </a:r>
            <a:r>
              <a:rPr lang="cs-CZ" sz="1800" dirty="0"/>
              <a:t>a</a:t>
            </a:r>
            <a:r>
              <a:rPr lang="cs-CZ" sz="1800" b="1" dirty="0"/>
              <a:t> </a:t>
            </a:r>
            <a:r>
              <a:rPr lang="cs-CZ" sz="1800" b="1" dirty="0" smtClean="0"/>
              <a:t/>
            </a:r>
            <a:br>
              <a:rPr lang="cs-CZ" sz="1800" b="1" dirty="0" smtClean="0"/>
            </a:br>
            <a:r>
              <a:rPr lang="cs-CZ" sz="1800" b="1" dirty="0" smtClean="0"/>
              <a:t>Konfiguraci hrdel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5877272"/>
            <a:ext cx="9144000" cy="3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cs-CZ" sz="1800" dirty="0" smtClean="0"/>
              <a:t>Klikněte na odkaz </a:t>
            </a:r>
            <a:r>
              <a:rPr lang="cs-CZ" sz="1800" b="1" dirty="0" smtClean="0"/>
              <a:t>Poloha</a:t>
            </a:r>
            <a:r>
              <a:rPr lang="cs-CZ" sz="1800" dirty="0" smtClean="0"/>
              <a:t>, otevře se průvodce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1332000" y="1628800"/>
            <a:ext cx="6480000" cy="4144696"/>
            <a:chOff x="1478007" y="1660568"/>
            <a:chExt cx="6480000" cy="4144696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007" y="1660568"/>
              <a:ext cx="6480000" cy="4144696"/>
            </a:xfrm>
            <a:prstGeom prst="rect">
              <a:avLst/>
            </a:prstGeom>
          </p:spPr>
        </p:pic>
        <p:sp>
          <p:nvSpPr>
            <p:cNvPr id="13" name="Šipka doprava 12"/>
            <p:cNvSpPr>
              <a:spLocks noChangeAspect="1"/>
            </p:cNvSpPr>
            <p:nvPr/>
          </p:nvSpPr>
          <p:spPr bwMode="auto">
            <a:xfrm>
              <a:off x="2184215" y="2067897"/>
              <a:ext cx="587585" cy="497007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" name="Levá složená závorka 5"/>
            <p:cNvSpPr/>
            <p:nvPr/>
          </p:nvSpPr>
          <p:spPr bwMode="auto">
            <a:xfrm>
              <a:off x="2843808" y="1988840"/>
              <a:ext cx="144016" cy="648072"/>
            </a:xfrm>
            <a:prstGeom prst="leftBrac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cxnSp>
          <p:nvCxnSpPr>
            <p:cNvPr id="8" name="Přímá spojnice 7"/>
            <p:cNvCxnSpPr/>
            <p:nvPr/>
          </p:nvCxnSpPr>
          <p:spPr bwMode="auto">
            <a:xfrm>
              <a:off x="3419872" y="1944000"/>
              <a:ext cx="43204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4034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8207375" y="60769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pic>
        <p:nvPicPr>
          <p:cNvPr id="6150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3663"/>
            <a:ext cx="5175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1008000"/>
            <a:ext cx="9144000" cy="3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cs-CZ" sz="1800" dirty="0" smtClean="0"/>
              <a:t>V průvodci zvolte požadovanou </a:t>
            </a:r>
            <a:r>
              <a:rPr lang="cs-CZ" sz="1800" b="1" dirty="0" smtClean="0"/>
              <a:t>Polohu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5085184"/>
            <a:ext cx="9144000" cy="3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cs-CZ" sz="1800" dirty="0" smtClean="0"/>
              <a:t>Podobně zvolte </a:t>
            </a:r>
            <a:r>
              <a:rPr lang="cs-CZ" sz="1800" b="1" dirty="0" smtClean="0"/>
              <a:t>Provedení</a:t>
            </a:r>
            <a:r>
              <a:rPr lang="cs-CZ" sz="1800" dirty="0" smtClean="0"/>
              <a:t> a </a:t>
            </a:r>
            <a:r>
              <a:rPr lang="cs-CZ" sz="1800" b="1" dirty="0" smtClean="0"/>
              <a:t>Konfiguraci hrdel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00" y="2098570"/>
            <a:ext cx="6480000" cy="2272101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 bwMode="auto">
          <a:xfrm>
            <a:off x="6371976" y="4082639"/>
            <a:ext cx="1440023" cy="288032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52400" y="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smtClean="0">
                <a:solidFill>
                  <a:srgbClr val="003D81"/>
                </a:solidFill>
              </a:rPr>
              <a:t>Návrhový SW, konfigurace jednotky</a:t>
            </a:r>
            <a:endParaRPr lang="en-US" altLang="cs-CZ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8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1512000" y="1583711"/>
            <a:ext cx="6120000" cy="4149545"/>
            <a:chOff x="1512000" y="1511703"/>
            <a:chExt cx="6120000" cy="4149545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000" y="1511703"/>
              <a:ext cx="6120000" cy="4149545"/>
            </a:xfrm>
            <a:prstGeom prst="rect">
              <a:avLst/>
            </a:prstGeom>
          </p:spPr>
        </p:pic>
        <p:cxnSp>
          <p:nvCxnSpPr>
            <p:cNvPr id="20" name="Přímá spojnice 19"/>
            <p:cNvCxnSpPr/>
            <p:nvPr/>
          </p:nvCxnSpPr>
          <p:spPr bwMode="auto">
            <a:xfrm>
              <a:off x="2916000" y="1794450"/>
              <a:ext cx="43204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Šipka doprava 16"/>
            <p:cNvSpPr>
              <a:spLocks noChangeAspect="1"/>
            </p:cNvSpPr>
            <p:nvPr/>
          </p:nvSpPr>
          <p:spPr bwMode="auto">
            <a:xfrm rot="10800000">
              <a:off x="4308791" y="2905371"/>
              <a:ext cx="587585" cy="497007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9" name="Šipka doprava 18"/>
            <p:cNvSpPr>
              <a:spLocks noChangeAspect="1"/>
            </p:cNvSpPr>
            <p:nvPr/>
          </p:nvSpPr>
          <p:spPr bwMode="auto">
            <a:xfrm rot="10800000">
              <a:off x="4329541" y="4479614"/>
              <a:ext cx="587585" cy="497007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8207375" y="60769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0" y="1008000"/>
            <a:ext cx="9144000" cy="53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cs-CZ" sz="1800" dirty="0" smtClean="0"/>
              <a:t>6. Na záložce </a:t>
            </a:r>
            <a:r>
              <a:rPr lang="cs-CZ" sz="1800" b="1" dirty="0" smtClean="0"/>
              <a:t>Pracovní bod </a:t>
            </a:r>
            <a:r>
              <a:rPr lang="cs-CZ" sz="1800" dirty="0" smtClean="0"/>
              <a:t>zadejte</a:t>
            </a:r>
            <a:r>
              <a:rPr lang="cs-CZ" sz="1800" b="1" dirty="0" smtClean="0"/>
              <a:t> Externí statický tlak </a:t>
            </a:r>
            <a:br>
              <a:rPr lang="cs-CZ" sz="1800" b="1" dirty="0" smtClean="0"/>
            </a:br>
            <a:r>
              <a:rPr lang="cs-CZ" sz="1800" dirty="0" smtClean="0"/>
              <a:t>potřebný k dopravě vzduchu</a:t>
            </a:r>
          </a:p>
        </p:txBody>
      </p:sp>
      <p:pic>
        <p:nvPicPr>
          <p:cNvPr id="6150" name="Obráze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3663"/>
            <a:ext cx="5175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0" y="5849191"/>
            <a:ext cx="9144000" cy="3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cs-CZ" sz="1800" dirty="0" smtClean="0"/>
              <a:t>7. Zvolte třídu </a:t>
            </a:r>
            <a:r>
              <a:rPr lang="cs-CZ" sz="1800" b="1" dirty="0" smtClean="0"/>
              <a:t>Filtrace</a:t>
            </a:r>
          </a:p>
        </p:txBody>
      </p:sp>
      <p:sp>
        <p:nvSpPr>
          <p:cNvPr id="14" name="Šipka doprava 13"/>
          <p:cNvSpPr>
            <a:spLocks noChangeAspect="1"/>
          </p:cNvSpPr>
          <p:nvPr/>
        </p:nvSpPr>
        <p:spPr bwMode="auto">
          <a:xfrm>
            <a:off x="2808144" y="3821884"/>
            <a:ext cx="587585" cy="497007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8" name="Šipka doprava 17"/>
          <p:cNvSpPr>
            <a:spLocks noChangeAspect="1"/>
          </p:cNvSpPr>
          <p:nvPr/>
        </p:nvSpPr>
        <p:spPr bwMode="auto">
          <a:xfrm>
            <a:off x="2808144" y="4901452"/>
            <a:ext cx="587585" cy="497007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52400" y="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smtClean="0">
                <a:solidFill>
                  <a:srgbClr val="003D81"/>
                </a:solidFill>
              </a:rPr>
              <a:t>Návrhový SW, konfigurace jednotky</a:t>
            </a:r>
            <a:endParaRPr lang="en-US" altLang="cs-CZ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6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1512000" y="1484784"/>
            <a:ext cx="6120000" cy="4327213"/>
            <a:chOff x="1548344" y="1268760"/>
            <a:chExt cx="6120000" cy="4327213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344" y="1268760"/>
              <a:ext cx="6120000" cy="4327213"/>
            </a:xfrm>
            <a:prstGeom prst="rect">
              <a:avLst/>
            </a:prstGeom>
          </p:spPr>
        </p:pic>
        <p:cxnSp>
          <p:nvCxnSpPr>
            <p:cNvPr id="22" name="Přímá spojnice 21"/>
            <p:cNvCxnSpPr/>
            <p:nvPr/>
          </p:nvCxnSpPr>
          <p:spPr bwMode="auto">
            <a:xfrm>
              <a:off x="2916344" y="1520760"/>
              <a:ext cx="43204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6150" name="Obráze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3663"/>
            <a:ext cx="5175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Šipka doprava 13"/>
          <p:cNvSpPr>
            <a:spLocks noChangeAspect="1"/>
          </p:cNvSpPr>
          <p:nvPr/>
        </p:nvSpPr>
        <p:spPr bwMode="auto">
          <a:xfrm>
            <a:off x="3336343" y="3282993"/>
            <a:ext cx="587585" cy="497007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Šipka doprava 16"/>
          <p:cNvSpPr>
            <a:spLocks noChangeAspect="1"/>
          </p:cNvSpPr>
          <p:nvPr/>
        </p:nvSpPr>
        <p:spPr bwMode="auto">
          <a:xfrm rot="10800000">
            <a:off x="5472000" y="3148017"/>
            <a:ext cx="587585" cy="497007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Obdélník 12"/>
          <p:cNvSpPr/>
          <p:nvPr/>
        </p:nvSpPr>
        <p:spPr bwMode="auto">
          <a:xfrm>
            <a:off x="3969719" y="3789040"/>
            <a:ext cx="324000" cy="144000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Obdélník 14"/>
          <p:cNvSpPr/>
          <p:nvPr/>
        </p:nvSpPr>
        <p:spPr bwMode="auto">
          <a:xfrm>
            <a:off x="4725463" y="3789040"/>
            <a:ext cx="324000" cy="144000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3924000" y="4761176"/>
            <a:ext cx="360000" cy="252000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0" name="Obdélník 19"/>
          <p:cNvSpPr/>
          <p:nvPr/>
        </p:nvSpPr>
        <p:spPr bwMode="auto">
          <a:xfrm>
            <a:off x="4680000" y="4761176"/>
            <a:ext cx="367176" cy="252000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0" y="5865799"/>
            <a:ext cx="91440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cs-CZ" sz="1800" dirty="0"/>
              <a:t>9</a:t>
            </a:r>
            <a:r>
              <a:rPr lang="cs-CZ" sz="1800" dirty="0" smtClean="0"/>
              <a:t>. Zkontrolujte</a:t>
            </a:r>
            <a:r>
              <a:rPr lang="cs-CZ" sz="1800" b="1" dirty="0" smtClean="0"/>
              <a:t> Teplotu </a:t>
            </a:r>
            <a:r>
              <a:rPr lang="cs-CZ" sz="1800" dirty="0"/>
              <a:t>a</a:t>
            </a:r>
            <a:r>
              <a:rPr lang="cs-CZ" sz="1800" b="1" dirty="0"/>
              <a:t> </a:t>
            </a:r>
            <a:r>
              <a:rPr lang="cs-CZ" sz="1800" b="1" dirty="0" smtClean="0"/>
              <a:t>Vlhkost </a:t>
            </a:r>
            <a:r>
              <a:rPr lang="cs-CZ" sz="1800" b="1" dirty="0"/>
              <a:t>odsávaného </a:t>
            </a:r>
            <a:r>
              <a:rPr lang="cs-CZ" sz="1800" b="1" dirty="0" smtClean="0"/>
              <a:t>vzduchu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52400" y="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smtClean="0">
                <a:solidFill>
                  <a:srgbClr val="003D81"/>
                </a:solidFill>
              </a:rPr>
              <a:t>Návrhový SW, konfigurace jednotky</a:t>
            </a:r>
            <a:endParaRPr lang="en-US" altLang="cs-CZ" sz="1800" dirty="0">
              <a:solidFill>
                <a:schemeClr val="tx2"/>
              </a:solidFill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0" y="1008000"/>
            <a:ext cx="9144000" cy="3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Ctr="1">
            <a:spAutoFit/>
          </a:bodyPr>
          <a:lstStyle>
            <a:lvl1pPr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cs-CZ" sz="1800" dirty="0" smtClean="0"/>
              <a:t>8. Upravte teplotu </a:t>
            </a:r>
            <a:r>
              <a:rPr lang="cs-CZ" sz="1800" dirty="0"/>
              <a:t>přiváděného </a:t>
            </a:r>
            <a:r>
              <a:rPr lang="cs-CZ" sz="1800" dirty="0" smtClean="0"/>
              <a:t>vzduchu přidáním </a:t>
            </a:r>
            <a:r>
              <a:rPr lang="cs-CZ" sz="1800" b="1" dirty="0" smtClean="0"/>
              <a:t>Ohřevu </a:t>
            </a:r>
            <a:r>
              <a:rPr lang="cs-CZ" sz="1800" dirty="0"/>
              <a:t>či</a:t>
            </a:r>
            <a:r>
              <a:rPr lang="cs-CZ" sz="1800" b="1" dirty="0"/>
              <a:t> Chlazení</a:t>
            </a:r>
            <a:endParaRPr lang="cs-CZ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68536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3" grpId="0" animBg="1"/>
      <p:bldP spid="15" grpId="0" animBg="1"/>
      <p:bldP spid="16" grpId="0" animBg="1"/>
      <p:bldP spid="20" grpId="0" animBg="1"/>
      <p:bldP spid="21" grpId="0"/>
    </p:bldLst>
  </p:timing>
</p:sld>
</file>

<file path=ppt/theme/theme1.xml><?xml version="1.0" encoding="utf-8"?>
<a:theme xmlns:a="http://schemas.openxmlformats.org/drawingml/2006/main" name="atrea">
  <a:themeElements>
    <a:clrScheme name="atre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tre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atre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re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re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re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re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re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re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re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re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re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re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re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Templates:atrea.pot</Template>
  <TotalTime>12057</TotalTime>
  <Words>345</Words>
  <Application>Microsoft Office PowerPoint</Application>
  <PresentationFormat>Předvádění na obrazovce (4:3)</PresentationFormat>
  <Paragraphs>59</Paragraphs>
  <Slides>14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ＭＳ Ｐゴシック</vt:lpstr>
      <vt:lpstr>Arial</vt:lpstr>
      <vt:lpstr>Tahoma</vt:lpstr>
      <vt:lpstr>atrea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Průvodce návrhovým SW Atrea DUPLEX</dc:title>
  <dc:creator>---</dc:creator>
  <cp:lastModifiedBy>Jiří Rejman</cp:lastModifiedBy>
  <cp:revision>723</cp:revision>
  <cp:lastPrinted>2018-09-05T13:18:22Z</cp:lastPrinted>
  <dcterms:created xsi:type="dcterms:W3CDTF">2011-11-24T12:12:16Z</dcterms:created>
  <dcterms:modified xsi:type="dcterms:W3CDTF">2022-04-04T09:55:35Z</dcterms:modified>
</cp:coreProperties>
</file>